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6"/>
  </p:handoutMasterIdLst>
  <p:sldIdLst>
    <p:sldId id="256" r:id="rId2"/>
    <p:sldId id="309" r:id="rId3"/>
    <p:sldId id="257" r:id="rId4"/>
    <p:sldId id="306" r:id="rId5"/>
    <p:sldId id="300" r:id="rId6"/>
    <p:sldId id="274" r:id="rId7"/>
    <p:sldId id="262" r:id="rId8"/>
    <p:sldId id="293" r:id="rId9"/>
    <p:sldId id="307" r:id="rId10"/>
    <p:sldId id="264" r:id="rId11"/>
    <p:sldId id="276" r:id="rId12"/>
    <p:sldId id="308" r:id="rId13"/>
    <p:sldId id="259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entinduenas@eduofficespain.onmicrosoft.com" initials="v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47E"/>
    <a:srgbClr val="CFC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7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54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425DF-07BF-4071-98CE-6B0690F1C9E1}" type="datetimeFigureOut">
              <a:rPr lang="en-GB" smtClean="0"/>
              <a:t>28/08/2019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1FB28-23C8-4749-A5AD-CA33ACAA3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7393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28-Aug-19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47546" y="2670628"/>
            <a:ext cx="8915399" cy="2220685"/>
          </a:xfrm>
        </p:spPr>
        <p:txBody>
          <a:bodyPr>
            <a:normAutofit fontScale="90000"/>
          </a:bodyPr>
          <a:lstStyle/>
          <a:p>
            <a:r>
              <a:rPr lang="es-ES" sz="6700" b="1" dirty="0"/>
              <a:t>ALCE</a:t>
            </a:r>
            <a:br>
              <a:rPr lang="es-ES" b="1" dirty="0"/>
            </a:br>
            <a:r>
              <a:rPr lang="es-ES" b="1" dirty="0"/>
              <a:t>AGRUPACIÓN DE LENGUA Y CULTURA ESPAÑOLAS</a:t>
            </a:r>
            <a:r>
              <a:rPr lang="es-ES" dirty="0"/>
              <a:t>	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sz="2800" dirty="0"/>
              <a:t>                   </a:t>
            </a:r>
          </a:p>
          <a:p>
            <a:r>
              <a:rPr lang="es-ES" sz="2400" b="1" dirty="0">
                <a:solidFill>
                  <a:schemeClr val="accent3">
                    <a:lumMod val="75000"/>
                  </a:schemeClr>
                </a:solidFill>
              </a:rPr>
              <a:t>														SEPTIEMBRE 2019</a:t>
            </a:r>
          </a:p>
          <a:p>
            <a:r>
              <a:rPr lang="es-ES" sz="2400" b="1" dirty="0">
                <a:solidFill>
                  <a:schemeClr val="accent3">
                    <a:lumMod val="75000"/>
                  </a:schemeClr>
                </a:solidFill>
              </a:rPr>
              <a:t>David Delgado Martín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99411" y="580571"/>
            <a:ext cx="1560476" cy="1431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5857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864" y="265034"/>
            <a:ext cx="2115495" cy="163996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9989" y="444572"/>
            <a:ext cx="8911687" cy="1280890"/>
          </a:xfrm>
        </p:spPr>
        <p:txBody>
          <a:bodyPr/>
          <a:lstStyle/>
          <a:p>
            <a:r>
              <a:rPr lang="es-ES" b="1" dirty="0"/>
              <a:t>NUESTROS </a:t>
            </a:r>
            <a:br>
              <a:rPr lang="es-ES" b="1" dirty="0"/>
            </a:br>
            <a:r>
              <a:rPr lang="es-ES" b="1" dirty="0"/>
              <a:t>ALUMNOS</a:t>
            </a:r>
          </a:p>
        </p:txBody>
      </p:sp>
      <p:pic>
        <p:nvPicPr>
          <p:cNvPr id="4" name="Picture 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D6DC4881-CCD1-4A69-BDFE-3F3008A27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832" y="2425614"/>
            <a:ext cx="5556469" cy="4167352"/>
          </a:xfrm>
          <a:prstGeom prst="rect">
            <a:avLst/>
          </a:prstGeom>
        </p:spPr>
      </p:pic>
      <p:pic>
        <p:nvPicPr>
          <p:cNvPr id="8" name="Content Placeholder 7" descr="A group of people posing for a picture&#10;&#10;Description automatically generated">
            <a:extLst>
              <a:ext uri="{FF2B5EF4-FFF2-40B4-BE49-F238E27FC236}">
                <a16:creationId xmlns:a16="http://schemas.microsoft.com/office/drawing/2014/main" id="{9CA18410-7196-49AA-9AC4-8FE1B552D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23032" y="1986455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57092379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582" y="1303123"/>
            <a:ext cx="6384827" cy="4261871"/>
          </a:xfrm>
          <a:prstGeom prst="rect">
            <a:avLst/>
          </a:prstGeom>
        </p:spPr>
      </p:pic>
      <p:pic>
        <p:nvPicPr>
          <p:cNvPr id="9" name="Content Placeholder 8" descr="A group of people in a room&#10;&#10;Description automatically generated">
            <a:extLst>
              <a:ext uri="{FF2B5EF4-FFF2-40B4-BE49-F238E27FC236}">
                <a16:creationId xmlns:a16="http://schemas.microsoft.com/office/drawing/2014/main" id="{9D853F16-7637-42D5-9BAD-21BCFF761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41925" y="1293006"/>
            <a:ext cx="5489192" cy="5489192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5625" y="535210"/>
            <a:ext cx="8911687" cy="849090"/>
          </a:xfrm>
        </p:spPr>
        <p:txBody>
          <a:bodyPr/>
          <a:lstStyle/>
          <a:p>
            <a:pPr algn="ctr"/>
            <a:r>
              <a:rPr lang="es-ES" b="1" dirty="0"/>
              <a:t>EL</a:t>
            </a:r>
            <a:r>
              <a:rPr lang="es-ES" dirty="0"/>
              <a:t> </a:t>
            </a:r>
            <a:r>
              <a:rPr lang="es-ES" b="1" dirty="0"/>
              <a:t>PROFESORADO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8756" y="139772"/>
            <a:ext cx="211549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in a room&#10;&#10;Description automatically generated">
            <a:extLst>
              <a:ext uri="{FF2B5EF4-FFF2-40B4-BE49-F238E27FC236}">
                <a16:creationId xmlns:a16="http://schemas.microsoft.com/office/drawing/2014/main" id="{D5B24A8C-2624-4288-AF82-5F37C341C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019" y="1544580"/>
            <a:ext cx="3459811" cy="2593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ACTIVIDADES EXTRAESCOLARES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174" y="315884"/>
            <a:ext cx="1708016" cy="1274068"/>
          </a:xfrm>
          <a:prstGeom prst="rect">
            <a:avLst/>
          </a:prstGeom>
        </p:spPr>
      </p:pic>
      <p:pic>
        <p:nvPicPr>
          <p:cNvPr id="3076" name="Picture 4" descr="C:\Users\David_2\Documents\ALCE WASHINGTON\FOTOS\Fotos 2016-17\PICNIC AMPA Junio 2017\DSC_0006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943" y="3585610"/>
            <a:ext cx="4102171" cy="273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indoor, dog, floor&#10;&#10;Description automatically generated">
            <a:extLst>
              <a:ext uri="{FF2B5EF4-FFF2-40B4-BE49-F238E27FC236}">
                <a16:creationId xmlns:a16="http://schemas.microsoft.com/office/drawing/2014/main" id="{537A5BC0-0939-4119-8EB9-7934EED47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173075" y="2007630"/>
            <a:ext cx="3908258" cy="293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767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97625" y="801910"/>
            <a:ext cx="8911687" cy="1280890"/>
          </a:xfrm>
        </p:spPr>
        <p:txBody>
          <a:bodyPr/>
          <a:lstStyle/>
          <a:p>
            <a:pPr algn="ctr"/>
            <a:r>
              <a:rPr lang="es-ES" b="1" dirty="0"/>
              <a:t>CRECIMIENTO DE LA ALCE DE NUEVA YORK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82576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Char char="ü"/>
            </a:pPr>
            <a:r>
              <a:rPr lang="es-ES" sz="2800" dirty="0"/>
              <a:t>En los últimos años la demanda de nuestras clases ha aumentado ligeramente.</a:t>
            </a:r>
          </a:p>
          <a:p>
            <a:pPr>
              <a:buFont typeface="Wingdings" charset="2"/>
              <a:buChar char="ü"/>
            </a:pPr>
            <a:endParaRPr lang="es-ES" sz="2800" dirty="0"/>
          </a:p>
          <a:p>
            <a:pPr>
              <a:buFont typeface="Wingdings" charset="2"/>
              <a:buChar char="ü"/>
            </a:pPr>
            <a:r>
              <a:rPr lang="es-ES" sz="2800" dirty="0"/>
              <a:t>AÑO 2013/2014						860</a:t>
            </a:r>
            <a:r>
              <a:rPr lang="es-ES" sz="2800" dirty="0">
                <a:solidFill>
                  <a:srgbClr val="FF0000"/>
                </a:solidFill>
              </a:rPr>
              <a:t> </a:t>
            </a:r>
            <a:r>
              <a:rPr lang="es-ES" sz="2800" dirty="0"/>
              <a:t>ALUMNOS</a:t>
            </a:r>
          </a:p>
          <a:p>
            <a:pPr>
              <a:buFont typeface="Wingdings" charset="2"/>
              <a:buChar char="ü"/>
            </a:pPr>
            <a:r>
              <a:rPr lang="es-ES" sz="2800" dirty="0"/>
              <a:t>AÑO 2014/2015						861</a:t>
            </a:r>
            <a:r>
              <a:rPr lang="es-ES" sz="2800" dirty="0">
                <a:solidFill>
                  <a:srgbClr val="FF0000"/>
                </a:solidFill>
              </a:rPr>
              <a:t> </a:t>
            </a:r>
            <a:r>
              <a:rPr lang="es-ES" sz="2800" dirty="0"/>
              <a:t>ALUMNOS</a:t>
            </a:r>
          </a:p>
          <a:p>
            <a:pPr>
              <a:buFont typeface="Wingdings" charset="2"/>
              <a:buChar char="ü"/>
            </a:pPr>
            <a:r>
              <a:rPr lang="es-ES" sz="2800" dirty="0"/>
              <a:t>AÑO 2015/2016</a:t>
            </a:r>
            <a:r>
              <a:rPr lang="es-ES" sz="2800" b="1" dirty="0"/>
              <a:t>					     </a:t>
            </a:r>
            <a:r>
              <a:rPr lang="es-ES" sz="2800" dirty="0"/>
              <a:t>930 ALUMNOS</a:t>
            </a:r>
          </a:p>
          <a:p>
            <a:pPr>
              <a:buFont typeface="Wingdings" charset="2"/>
              <a:buChar char="ü"/>
            </a:pPr>
            <a:r>
              <a:rPr lang="es-ES" sz="2800" dirty="0"/>
              <a:t>AÑO 2016/2017					   1.001 ALUMNOS</a:t>
            </a:r>
          </a:p>
          <a:p>
            <a:pPr>
              <a:buFont typeface="Wingdings" charset="2"/>
              <a:buChar char="ü"/>
            </a:pPr>
            <a:r>
              <a:rPr lang="es-ES" sz="2800" dirty="0"/>
              <a:t>AÑO 2017/2018                              1.059 ALUMNOS</a:t>
            </a:r>
          </a:p>
          <a:p>
            <a:pPr>
              <a:buFont typeface="Wingdings" charset="2"/>
              <a:buChar char="ü"/>
            </a:pPr>
            <a:r>
              <a:rPr lang="es-ES" sz="2800" dirty="0"/>
              <a:t>AÑO 2018/2019                              1.115 ALUMNOS</a:t>
            </a:r>
          </a:p>
          <a:p>
            <a:pPr>
              <a:buFont typeface="Wingdings" charset="2"/>
              <a:buChar char="ü"/>
            </a:pPr>
            <a:r>
              <a:rPr lang="es-ES" sz="2800" dirty="0"/>
              <a:t>AÑO </a:t>
            </a:r>
            <a:r>
              <a:rPr lang="es-ES" sz="2800"/>
              <a:t>2019/2020                              1.082 </a:t>
            </a:r>
            <a:r>
              <a:rPr lang="es-ES" sz="2800" dirty="0"/>
              <a:t>ALUMNOS</a:t>
            </a:r>
          </a:p>
          <a:p>
            <a:pPr>
              <a:buFont typeface="Wingdings" charset="2"/>
              <a:buChar char="ü"/>
            </a:pPr>
            <a:endParaRPr lang="es-ES" sz="2800" b="1" dirty="0"/>
          </a:p>
        </p:txBody>
      </p:sp>
      <p:sp>
        <p:nvSpPr>
          <p:cNvPr id="4" name="Flecha derecha 3"/>
          <p:cNvSpPr/>
          <p:nvPr/>
        </p:nvSpPr>
        <p:spPr>
          <a:xfrm>
            <a:off x="5691095" y="364345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lecha derecha 4"/>
          <p:cNvSpPr/>
          <p:nvPr/>
        </p:nvSpPr>
        <p:spPr>
          <a:xfrm>
            <a:off x="5691095" y="47195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160" y="442834"/>
            <a:ext cx="1951292" cy="151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9842" y="1904999"/>
            <a:ext cx="7306049" cy="2224317"/>
          </a:xfrm>
        </p:spPr>
        <p:txBody>
          <a:bodyPr>
            <a:normAutofit/>
          </a:bodyPr>
          <a:lstStyle/>
          <a:p>
            <a:pPr algn="ctr"/>
            <a:r>
              <a:rPr lang="es-ES" sz="4400" b="1" dirty="0"/>
              <a:t>MUCHAS GRACIAS POR SU ATENCIÓN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-42238" r="-42238"/>
          <a:stretch>
            <a:fillRect/>
          </a:stretch>
        </p:blipFill>
        <p:spPr bwMode="auto">
          <a:xfrm>
            <a:off x="9725891" y="262870"/>
            <a:ext cx="2111433" cy="164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20223" y="4752038"/>
            <a:ext cx="191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@</a:t>
            </a:r>
            <a:r>
              <a:rPr lang="es-ES" b="1" dirty="0" err="1"/>
              <a:t>alce_eeuu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47956" y="484894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http://alcenewyork.blogspot.com/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8986" y="5744092"/>
            <a:ext cx="9153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http://www.mecd.gob.es/eeuu/oficinasycentros/centros-docentes/ALCE-de-Nueva-York.html</a:t>
            </a:r>
          </a:p>
        </p:txBody>
      </p:sp>
    </p:spTree>
    <p:extLst>
      <p:ext uri="{BB962C8B-B14F-4D97-AF65-F5344CB8AC3E}">
        <p14:creationId xmlns:p14="http://schemas.microsoft.com/office/powerpoint/2010/main" val="77467316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318656" y="5577110"/>
            <a:ext cx="8911687" cy="1280890"/>
          </a:xfrm>
        </p:spPr>
        <p:txBody>
          <a:bodyPr>
            <a:normAutofit/>
          </a:bodyPr>
          <a:lstStyle/>
          <a:p>
            <a:r>
              <a:rPr lang="es-ES" sz="2000" b="1" dirty="0"/>
              <a:t>Graduación alumnos 10º MD Y 10º VA</a:t>
            </a:r>
          </a:p>
        </p:txBody>
      </p:sp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A9B64596-18A2-4D5D-B789-02DBDDE57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80" y="264222"/>
            <a:ext cx="6066654" cy="4029345"/>
          </a:xfrm>
          <a:prstGeom prst="rect">
            <a:avLst/>
          </a:prstGeom>
        </p:spPr>
      </p:pic>
      <p:pic>
        <p:nvPicPr>
          <p:cNvPr id="5" name="Picture 4" descr="A group of people standing around a table&#10;&#10;Description automatically generated">
            <a:extLst>
              <a:ext uri="{FF2B5EF4-FFF2-40B4-BE49-F238E27FC236}">
                <a16:creationId xmlns:a16="http://schemas.microsoft.com/office/drawing/2014/main" id="{763634D9-56C0-411A-AAC4-CEE0DA408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478" y="1765737"/>
            <a:ext cx="4968442" cy="368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¿QUÉ ES LA ALCE DE NUEVA YORK?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84400" y="1739900"/>
            <a:ext cx="9320212" cy="41713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200" dirty="0"/>
              <a:t>Un programa del Ministerio del Educación que proporciona, de forma gratuita, clases complementarias de lengua y cultura españolas a hijos de españoles residentes en el área de </a:t>
            </a:r>
            <a:r>
              <a:rPr lang="es-ES" sz="3200" b="1" dirty="0"/>
              <a:t>Nueva York, Nueva Jersey, Washington y Montreal.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864" y="99934"/>
            <a:ext cx="211549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6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xmlns:p14="http://schemas.microsoft.com/office/powerpoint/2010/main"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Las escuelas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ES" sz="2400" b="1" dirty="0"/>
              <a:t>En Nueva York: </a:t>
            </a:r>
            <a:r>
              <a:rPr lang="es-ES" sz="2400" dirty="0"/>
              <a:t>Queens, White Plains, Manhattan y Brooklyn.</a:t>
            </a:r>
          </a:p>
          <a:p>
            <a:pPr>
              <a:buFont typeface="Wingdings" charset="2"/>
              <a:buChar char="ü"/>
            </a:pPr>
            <a:r>
              <a:rPr lang="es-ES" sz="2400" b="1" dirty="0"/>
              <a:t>En Nueva Jersey</a:t>
            </a:r>
            <a:r>
              <a:rPr lang="es-ES" sz="2400" dirty="0"/>
              <a:t>:  Newark.</a:t>
            </a:r>
          </a:p>
          <a:p>
            <a:pPr>
              <a:buFont typeface="Wingdings" charset="2"/>
              <a:buChar char="ü"/>
            </a:pPr>
            <a:r>
              <a:rPr lang="es-ES" sz="2400" b="1" dirty="0"/>
              <a:t>En Montreal</a:t>
            </a:r>
          </a:p>
          <a:p>
            <a:pPr>
              <a:buFont typeface="Wingdings" charset="2"/>
              <a:buChar char="ü"/>
            </a:pPr>
            <a:r>
              <a:rPr lang="es-ES" sz="2400" b="1" dirty="0"/>
              <a:t>En Washington DC: </a:t>
            </a:r>
            <a:r>
              <a:rPr lang="es-ES" sz="2400" dirty="0"/>
              <a:t> Virginia y Maryland.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6505" y="265034"/>
            <a:ext cx="211549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744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Captura de pantalla 2015-11-26 a las 23.05.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489" r="-31489"/>
          <a:stretch>
            <a:fillRect/>
          </a:stretch>
        </p:blipFill>
        <p:spPr>
          <a:xfrm>
            <a:off x="-495300" y="647700"/>
            <a:ext cx="12966699" cy="51816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6426" y="290628"/>
            <a:ext cx="211549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12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OBJETIVOS</a:t>
            </a:r>
            <a:r>
              <a:rPr lang="es-ES" dirty="0"/>
              <a:t> </a:t>
            </a:r>
            <a:r>
              <a:rPr lang="es-ES" b="1" dirty="0"/>
              <a:t>PRIORITARIOS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74683" y="1676400"/>
            <a:ext cx="10080729" cy="3777622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ES" sz="3200" dirty="0"/>
              <a:t>Mantener los vínculos lingüísticos y culturales con España, para que los alumnos alcancen un adecuado nivel de competencia lingüística en español.</a:t>
            </a:r>
          </a:p>
          <a:p>
            <a:pPr>
              <a:buFont typeface="Wingdings" charset="2"/>
              <a:buChar char="ü"/>
            </a:pPr>
            <a:r>
              <a:rPr lang="es-ES" sz="3200" dirty="0"/>
              <a:t>Acercar a la realidad sociocultural española y favorecer el enriquecimiento intercultural y social del alumno.</a:t>
            </a:r>
          </a:p>
          <a:p>
            <a:endParaRPr lang="es-E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0609" y="36434"/>
            <a:ext cx="211549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4421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00420" y="431605"/>
            <a:ext cx="8911687" cy="1280890"/>
          </a:xfrm>
        </p:spPr>
        <p:txBody>
          <a:bodyPr/>
          <a:lstStyle/>
          <a:p>
            <a:r>
              <a:rPr lang="es-ES" b="1" dirty="0"/>
              <a:t>LA ESTRUCTURA DEL CURRÍCULO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292311"/>
              </p:ext>
            </p:extLst>
          </p:nvPr>
        </p:nvGraphicFramePr>
        <p:xfrm>
          <a:off x="2607358" y="1776422"/>
          <a:ext cx="8496989" cy="3838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4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4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7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5104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accent1"/>
                          </a:solidFill>
                          <a:effectLst/>
                        </a:rPr>
                        <a:t>ETAPA</a:t>
                      </a:r>
                      <a:endParaRPr lang="es-ES" sz="20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AF47E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accent1"/>
                          </a:solidFill>
                          <a:effectLst/>
                        </a:rPr>
                        <a:t>NIVEL</a:t>
                      </a:r>
                      <a:endParaRPr lang="es-ES" sz="20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accent1"/>
                          </a:solidFill>
                          <a:effectLst/>
                        </a:rPr>
                        <a:t>CURSO</a:t>
                      </a:r>
                      <a:endParaRPr lang="es-ES" sz="20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accent1"/>
                          </a:solidFill>
                          <a:effectLst/>
                        </a:rPr>
                        <a:t>AÑO DE ESCOLARIZACIÓN</a:t>
                      </a:r>
                      <a:endParaRPr lang="es-ES" sz="20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876">
                <a:tc rowSpan="3"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accent1"/>
                          </a:solidFill>
                          <a:effectLst/>
                        </a:rPr>
                        <a:t>A</a:t>
                      </a:r>
                      <a:endParaRPr lang="es-ES" sz="20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AF47E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A1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A1.1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1</a:t>
                      </a:r>
                    </a:p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2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3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8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 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A2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A2.1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99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A2.2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088">
                <a:tc rowSpan="4"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accent1"/>
                          </a:solidFill>
                          <a:effectLst/>
                        </a:rPr>
                        <a:t>B</a:t>
                      </a:r>
                      <a:endParaRPr lang="es-ES" sz="20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AF47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 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B1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B1.1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4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5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6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7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08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B1.2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08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 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B2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B2.1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08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B2.2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1264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accent1"/>
                          </a:solidFill>
                          <a:effectLst/>
                        </a:rPr>
                        <a:t>C</a:t>
                      </a:r>
                      <a:endParaRPr lang="es-ES" sz="20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AF47E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 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C1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C1.1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C1.2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C1.3</a:t>
                      </a: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8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9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</a:rPr>
                        <a:t>AÑO 10</a:t>
                      </a:r>
                      <a:endParaRPr lang="es-E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4359" y="136456"/>
            <a:ext cx="211549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8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50025" y="586010"/>
            <a:ext cx="8911687" cy="1280890"/>
          </a:xfrm>
        </p:spPr>
        <p:txBody>
          <a:bodyPr/>
          <a:lstStyle/>
          <a:p>
            <a:r>
              <a:rPr lang="es-ES" b="1" dirty="0"/>
              <a:t>AULA INTERNACIONAL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014" y="1320748"/>
            <a:ext cx="8389786" cy="50993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0045" y="0"/>
            <a:ext cx="2101730" cy="162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4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Pilares del programa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s-ES" b="1" dirty="0"/>
              <a:t>ALUMNOS</a:t>
            </a:r>
            <a:endParaRPr lang="en-US" b="1" dirty="0"/>
          </a:p>
        </p:txBody>
      </p:sp>
      <p:sp>
        <p:nvSpPr>
          <p:cNvPr id="4" name="Isosceles Triangle 3"/>
          <p:cNvSpPr/>
          <p:nvPr/>
        </p:nvSpPr>
        <p:spPr>
          <a:xfrm>
            <a:off x="4771405" y="2670429"/>
            <a:ext cx="4538749" cy="2410691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10154" y="5256415"/>
            <a:ext cx="2045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PROFESORADO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93870" y="5311505"/>
            <a:ext cx="1313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FAMILIA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7438" y="208159"/>
            <a:ext cx="211549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56301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1490</TotalTime>
  <Words>241</Words>
  <Application>Microsoft Office PowerPoint</Application>
  <PresentationFormat>Widescreen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Wingdings</vt:lpstr>
      <vt:lpstr>Wingdings 3</vt:lpstr>
      <vt:lpstr>Espiral</vt:lpstr>
      <vt:lpstr>ALCE AGRUPACIÓN DE LENGUA Y CULTURA ESPAÑOLAS </vt:lpstr>
      <vt:lpstr>Graduación alumnos 10º MD Y 10º VA</vt:lpstr>
      <vt:lpstr>¿QUÉ ES LA ALCE DE NUEVA YORK?</vt:lpstr>
      <vt:lpstr>Las escuelas</vt:lpstr>
      <vt:lpstr>PowerPoint Presentation</vt:lpstr>
      <vt:lpstr>OBJETIVOS PRIORITARIOS</vt:lpstr>
      <vt:lpstr>LA ESTRUCTURA DEL CURRÍCULO</vt:lpstr>
      <vt:lpstr>AULA INTERNACIONAL</vt:lpstr>
      <vt:lpstr>Pilares del programa</vt:lpstr>
      <vt:lpstr>NUESTROS  ALUMNOS</vt:lpstr>
      <vt:lpstr>EL PROFESORADO</vt:lpstr>
      <vt:lpstr>ACTIVIDADES EXTRAESCOLARES</vt:lpstr>
      <vt:lpstr>CRECIMIENTO DE LA ALCE DE NUEVA YORK</vt:lpstr>
      <vt:lpstr>MUCHAS GRACIAS POR SU ATENCIÓN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ALCE AGRUPACIÓN DE LENGUA Y CULTURA ESPAÑOLA</dc:title>
  <dc:creator>Mario Gonzalez</dc:creator>
  <cp:lastModifiedBy>David Delgado</cp:lastModifiedBy>
  <cp:revision>83</cp:revision>
  <cp:lastPrinted>2016-09-06T22:03:01Z</cp:lastPrinted>
  <dcterms:created xsi:type="dcterms:W3CDTF">2013-11-20T18:01:11Z</dcterms:created>
  <dcterms:modified xsi:type="dcterms:W3CDTF">2019-08-28T15:31:28Z</dcterms:modified>
</cp:coreProperties>
</file>